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Título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cxnSp>
        <p:nvCxnSpPr>
          <p:cNvPr id="8" name="7 Conector recto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12 Conector recto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13 Elipse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1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00213-FE36-4F62-86C0-713866FDBC1B}" type="datetimeFigureOut">
              <a:rPr lang="es-ES" smtClean="0"/>
              <a:t>06/03/2011</a:t>
            </a:fld>
            <a:endParaRPr lang="es-ES"/>
          </a:p>
        </p:txBody>
      </p:sp>
      <p:sp>
        <p:nvSpPr>
          <p:cNvPr id="16" name="15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CE925BF-C0BA-442E-A37F-975671F45EB2}" type="slidenum">
              <a:rPr lang="es-ES" smtClean="0"/>
              <a:t>‹Nº›</a:t>
            </a:fld>
            <a:endParaRPr lang="es-ES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00213-FE36-4F62-86C0-713866FDBC1B}" type="datetimeFigureOut">
              <a:rPr lang="es-ES" smtClean="0"/>
              <a:t>06/03/2011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E925BF-C0BA-442E-A37F-975671F45EB2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00213-FE36-4F62-86C0-713866FDBC1B}" type="datetimeFigureOut">
              <a:rPr lang="es-ES" smtClean="0"/>
              <a:t>06/03/2011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E925BF-C0BA-442E-A37F-975671F45EB2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Marcador de contenido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40F00213-FE36-4F62-86C0-713866FDBC1B}" type="datetimeFigureOut">
              <a:rPr lang="es-ES" smtClean="0"/>
              <a:t>06/03/2011</a:t>
            </a:fld>
            <a:endParaRPr lang="es-ES"/>
          </a:p>
        </p:txBody>
      </p:sp>
      <p:sp>
        <p:nvSpPr>
          <p:cNvPr id="15" name="14 Marcador de número de diapositiva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ECE925BF-C0BA-442E-A37F-975671F45EB2}" type="slidenum">
              <a:rPr lang="es-ES" smtClean="0"/>
              <a:t>‹Nº›</a:t>
            </a:fld>
            <a:endParaRPr lang="es-ES"/>
          </a:p>
        </p:txBody>
      </p:sp>
      <p:sp>
        <p:nvSpPr>
          <p:cNvPr id="16" name="15 Marcador de pie de página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17" name="16 Título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00213-FE36-4F62-86C0-713866FDBC1B}" type="datetimeFigureOut">
              <a:rPr lang="es-ES" smtClean="0"/>
              <a:t>06/03/2011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E925BF-C0BA-442E-A37F-975671F45EB2}" type="slidenum">
              <a:rPr lang="es-ES" smtClean="0"/>
              <a:t>‹Nº›</a:t>
            </a:fld>
            <a:endParaRPr lang="es-E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cxnSp>
        <p:nvCxnSpPr>
          <p:cNvPr id="7" name="6 Conector recto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00213-FE36-4F62-86C0-713866FDBC1B}" type="datetimeFigureOut">
              <a:rPr lang="es-ES" smtClean="0"/>
              <a:t>06/03/2011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E925BF-C0BA-442E-A37F-975671F45EB2}" type="slidenum">
              <a:rPr lang="es-ES" smtClean="0"/>
              <a:t>‹Nº›</a:t>
            </a:fld>
            <a:endParaRPr lang="es-E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1" name="10 Marcador de contenido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3" name="12 Marcador de contenido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E925BF-C0BA-442E-A37F-975671F45EB2}" type="slidenum">
              <a:rPr lang="es-ES" smtClean="0"/>
              <a:t>‹Nº›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00213-FE36-4F62-86C0-713866FDBC1B}" type="datetimeFigureOut">
              <a:rPr lang="es-ES" smtClean="0"/>
              <a:t>06/03/2011</a:t>
            </a:fld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32" name="31 Marcador de contenido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34" name="33 Marcador de contenido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2" name="11 Marcador de texto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cxnSp>
        <p:nvCxnSpPr>
          <p:cNvPr id="10" name="9 Conector recto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16 Conector recto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00213-FE36-4F62-86C0-713866FDBC1B}" type="datetimeFigureOut">
              <a:rPr lang="es-ES" smtClean="0"/>
              <a:t>06/03/2011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E925BF-C0BA-442E-A37F-975671F45EB2}" type="slidenum">
              <a:rPr lang="es-ES" smtClean="0"/>
              <a:t>‹Nº›</a:t>
            </a:fld>
            <a:endParaRPr lang="es-E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00213-FE36-4F62-86C0-713866FDBC1B}" type="datetimeFigureOut">
              <a:rPr lang="es-ES" smtClean="0"/>
              <a:t>06/03/2011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E925BF-C0BA-442E-A37F-975671F45EB2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28 Marcador de contenido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31" name="30 Título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8" name="7 Marcador de fecha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40F00213-FE36-4F62-86C0-713866FDBC1B}" type="datetimeFigureOut">
              <a:rPr lang="es-ES" smtClean="0"/>
              <a:t>06/03/2011</a:t>
            </a:fld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ECE925BF-C0BA-442E-A37F-975671F45EB2}" type="slidenum">
              <a:rPr lang="es-ES" smtClean="0"/>
              <a:t>‹Nº›</a:t>
            </a:fld>
            <a:endParaRPr lang="es-ES"/>
          </a:p>
        </p:txBody>
      </p:sp>
      <p:sp>
        <p:nvSpPr>
          <p:cNvPr id="10" name="9 Marcador de pie de página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8" name="7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00213-FE36-4F62-86C0-713866FDBC1B}" type="datetimeFigureOut">
              <a:rPr lang="es-ES" smtClean="0"/>
              <a:t>06/03/2011</a:t>
            </a:fld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CE925BF-C0BA-442E-A37F-975671F45EB2}" type="slidenum">
              <a:rPr lang="es-ES" smtClean="0"/>
              <a:t>‹Nº›</a:t>
            </a:fld>
            <a:endParaRPr lang="es-ES"/>
          </a:p>
        </p:txBody>
      </p:sp>
      <p:sp>
        <p:nvSpPr>
          <p:cNvPr id="10" name="9 Marcador de pie de página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Marcador de texto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24" name="23 Marcador de fecha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40F00213-FE36-4F62-86C0-713866FDBC1B}" type="datetimeFigureOut">
              <a:rPr lang="es-ES" smtClean="0"/>
              <a:t>06/03/2011</a:t>
            </a:fld>
            <a:endParaRPr lang="es-ES"/>
          </a:p>
        </p:txBody>
      </p:sp>
      <p:sp>
        <p:nvSpPr>
          <p:cNvPr id="10" name="9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s-ES"/>
          </a:p>
        </p:txBody>
      </p:sp>
      <p:sp>
        <p:nvSpPr>
          <p:cNvPr id="22" name="21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ECE925BF-C0BA-442E-A37F-975671F45EB2}" type="slidenum">
              <a:rPr lang="es-ES" smtClean="0"/>
              <a:t>‹Nº›</a:t>
            </a:fld>
            <a:endParaRPr lang="es-ES"/>
          </a:p>
        </p:txBody>
      </p:sp>
      <p:sp>
        <p:nvSpPr>
          <p:cNvPr id="5" name="4 Marcador de título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857224" y="857232"/>
            <a:ext cx="7500990" cy="1323439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s-ES" sz="4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LAS 7 MARAVILLAS DEL MUNDO MODERNO</a:t>
            </a:r>
            <a:endParaRPr lang="es-ES" sz="40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pic>
        <p:nvPicPr>
          <p:cNvPr id="3" name="2 Imagen" descr="siete maravillas mundo moderno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14612" y="2071678"/>
            <a:ext cx="3800475" cy="282892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4" name="3 CuadroTexto"/>
          <p:cNvSpPr txBox="1"/>
          <p:nvPr/>
        </p:nvSpPr>
        <p:spPr>
          <a:xfrm>
            <a:off x="500034" y="5357827"/>
            <a:ext cx="7858180" cy="1200329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>
                <a:rot lat="0" lon="0" rev="0"/>
              </a:camera>
              <a:lightRig rig="glow" dir="t">
                <a:rot lat="0" lon="0" rev="3600000"/>
              </a:lightRig>
            </a:scene3d>
            <a:sp3d prstMaterial="softEdge">
              <a:bevelT w="29210" h="16510"/>
              <a:contourClr>
                <a:schemeClr val="accent4">
                  <a:alpha val="95000"/>
                </a:schemeClr>
              </a:contourClr>
            </a:sp3d>
          </a:bodyPr>
          <a:lstStyle/>
          <a:p>
            <a:r>
              <a:rPr lang="es-ES" b="1" i="1" dirty="0">
                <a:ln>
                  <a:prstDash val="solid"/>
                </a:ln>
                <a:gradFill rotWithShape="1">
                  <a:gsLst>
                    <a:gs pos="0">
                      <a:schemeClr val="accent4">
                        <a:tint val="70000"/>
                        <a:satMod val="200000"/>
                      </a:schemeClr>
                    </a:gs>
                    <a:gs pos="40000">
                      <a:schemeClr val="accent4">
                        <a:tint val="90000"/>
                        <a:satMod val="130000"/>
                      </a:schemeClr>
                    </a:gs>
                    <a:gs pos="50000">
                      <a:schemeClr val="accent4">
                        <a:tint val="90000"/>
                        <a:satMod val="130000"/>
                      </a:schemeClr>
                    </a:gs>
                    <a:gs pos="68000">
                      <a:schemeClr val="accent4">
                        <a:tint val="90000"/>
                        <a:satMod val="130000"/>
                      </a:schemeClr>
                    </a:gs>
                    <a:gs pos="100000">
                      <a:schemeClr val="accent4">
                        <a:tint val="70000"/>
                        <a:satMod val="200000"/>
                      </a:schemeClr>
                    </a:gs>
                  </a:gsLst>
                  <a:lin ang="5400000"/>
                </a:gra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</a:rPr>
              <a:t>E</a:t>
            </a:r>
            <a:r>
              <a:rPr lang="es-ES" b="1" i="1" dirty="0" smtClean="0">
                <a:ln>
                  <a:prstDash val="solid"/>
                </a:ln>
                <a:gradFill rotWithShape="1">
                  <a:gsLst>
                    <a:gs pos="0">
                      <a:schemeClr val="accent4">
                        <a:tint val="70000"/>
                        <a:satMod val="200000"/>
                      </a:schemeClr>
                    </a:gs>
                    <a:gs pos="40000">
                      <a:schemeClr val="accent4">
                        <a:tint val="90000"/>
                        <a:satMod val="130000"/>
                      </a:schemeClr>
                    </a:gs>
                    <a:gs pos="50000">
                      <a:schemeClr val="accent4">
                        <a:tint val="90000"/>
                        <a:satMod val="130000"/>
                      </a:schemeClr>
                    </a:gs>
                    <a:gs pos="68000">
                      <a:schemeClr val="accent4">
                        <a:tint val="90000"/>
                        <a:satMod val="130000"/>
                      </a:schemeClr>
                    </a:gs>
                    <a:gs pos="100000">
                      <a:schemeClr val="accent4">
                        <a:tint val="70000"/>
                        <a:satMod val="200000"/>
                      </a:schemeClr>
                    </a:gs>
                  </a:gsLst>
                  <a:lin ang="5400000"/>
                </a:gra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</a:rPr>
              <a:t>xpositor: Víctor Gabriel Yausen Rojas           Frecuencia: martes y jueves</a:t>
            </a:r>
          </a:p>
          <a:p>
            <a:r>
              <a:rPr lang="es-ES" b="1" i="1" dirty="0" smtClean="0">
                <a:ln>
                  <a:prstDash val="solid"/>
                </a:ln>
                <a:gradFill rotWithShape="1">
                  <a:gsLst>
                    <a:gs pos="0">
                      <a:schemeClr val="accent4">
                        <a:tint val="70000"/>
                        <a:satMod val="200000"/>
                      </a:schemeClr>
                    </a:gs>
                    <a:gs pos="40000">
                      <a:schemeClr val="accent4">
                        <a:tint val="90000"/>
                        <a:satMod val="130000"/>
                      </a:schemeClr>
                    </a:gs>
                    <a:gs pos="50000">
                      <a:schemeClr val="accent4">
                        <a:tint val="90000"/>
                        <a:satMod val="130000"/>
                      </a:schemeClr>
                    </a:gs>
                    <a:gs pos="68000">
                      <a:schemeClr val="accent4">
                        <a:tint val="90000"/>
                        <a:satMod val="130000"/>
                      </a:schemeClr>
                    </a:gs>
                    <a:gs pos="100000">
                      <a:schemeClr val="accent4">
                        <a:tint val="70000"/>
                        <a:satMod val="200000"/>
                      </a:schemeClr>
                    </a:gs>
                  </a:gsLst>
                  <a:lin ang="5400000"/>
                </a:gra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</a:rPr>
              <a:t>Profesor: Víctor Espinoza	</a:t>
            </a:r>
            <a:r>
              <a:rPr lang="es-ES" b="1" i="1" dirty="0">
                <a:ln>
                  <a:prstDash val="solid"/>
                </a:ln>
                <a:gradFill rotWithShape="1">
                  <a:gsLst>
                    <a:gs pos="0">
                      <a:schemeClr val="accent4">
                        <a:tint val="70000"/>
                        <a:satMod val="200000"/>
                      </a:schemeClr>
                    </a:gs>
                    <a:gs pos="40000">
                      <a:schemeClr val="accent4">
                        <a:tint val="90000"/>
                        <a:satMod val="130000"/>
                      </a:schemeClr>
                    </a:gs>
                    <a:gs pos="50000">
                      <a:schemeClr val="accent4">
                        <a:tint val="90000"/>
                        <a:satMod val="130000"/>
                      </a:schemeClr>
                    </a:gs>
                    <a:gs pos="68000">
                      <a:schemeClr val="accent4">
                        <a:tint val="90000"/>
                        <a:satMod val="130000"/>
                      </a:schemeClr>
                    </a:gs>
                    <a:gs pos="100000">
                      <a:schemeClr val="accent4">
                        <a:tint val="70000"/>
                        <a:satMod val="200000"/>
                      </a:schemeClr>
                    </a:gs>
                  </a:gsLst>
                  <a:lin ang="5400000"/>
                </a:gra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</a:rPr>
              <a:t> </a:t>
            </a:r>
            <a:r>
              <a:rPr lang="es-ES" b="1" i="1" dirty="0" smtClean="0">
                <a:ln>
                  <a:prstDash val="solid"/>
                </a:ln>
                <a:gradFill rotWithShape="1">
                  <a:gsLst>
                    <a:gs pos="0">
                      <a:schemeClr val="accent4">
                        <a:tint val="70000"/>
                        <a:satMod val="200000"/>
                      </a:schemeClr>
                    </a:gs>
                    <a:gs pos="40000">
                      <a:schemeClr val="accent4">
                        <a:tint val="90000"/>
                        <a:satMod val="130000"/>
                      </a:schemeClr>
                    </a:gs>
                    <a:gs pos="50000">
                      <a:schemeClr val="accent4">
                        <a:tint val="90000"/>
                        <a:satMod val="130000"/>
                      </a:schemeClr>
                    </a:gs>
                    <a:gs pos="68000">
                      <a:schemeClr val="accent4">
                        <a:tint val="90000"/>
                        <a:satMod val="130000"/>
                      </a:schemeClr>
                    </a:gs>
                    <a:gs pos="100000">
                      <a:schemeClr val="accent4">
                        <a:tint val="70000"/>
                        <a:satMod val="200000"/>
                      </a:schemeClr>
                    </a:gs>
                  </a:gsLst>
                  <a:lin ang="5400000"/>
                </a:gra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</a:rPr>
              <a:t>                                 Horario: 4pm a 6pm									</a:t>
            </a:r>
            <a:r>
              <a:rPr lang="es-ES" b="1" dirty="0" smtClean="0">
                <a:ln>
                  <a:prstDash val="solid"/>
                </a:ln>
                <a:gradFill rotWithShape="1">
                  <a:gsLst>
                    <a:gs pos="0">
                      <a:schemeClr val="accent4">
                        <a:tint val="70000"/>
                        <a:satMod val="200000"/>
                      </a:schemeClr>
                    </a:gs>
                    <a:gs pos="40000">
                      <a:schemeClr val="accent4">
                        <a:tint val="90000"/>
                        <a:satMod val="130000"/>
                      </a:schemeClr>
                    </a:gs>
                    <a:gs pos="50000">
                      <a:schemeClr val="accent4">
                        <a:tint val="90000"/>
                        <a:satMod val="130000"/>
                      </a:schemeClr>
                    </a:gs>
                    <a:gs pos="68000">
                      <a:schemeClr val="accent4">
                        <a:tint val="90000"/>
                        <a:satMod val="130000"/>
                      </a:schemeClr>
                    </a:gs>
                    <a:gs pos="100000">
                      <a:schemeClr val="accent4">
                        <a:tint val="70000"/>
                        <a:satMod val="200000"/>
                      </a:schemeClr>
                    </a:gs>
                  </a:gsLst>
                  <a:lin ang="5400000"/>
                </a:gra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</a:rPr>
              <a:t>	</a:t>
            </a:r>
            <a:endParaRPr lang="es-ES" b="1" dirty="0">
              <a:ln>
                <a:prstDash val="solid"/>
              </a:ln>
              <a:gradFill rotWithShape="1">
                <a:gsLst>
                  <a:gs pos="0">
                    <a:schemeClr val="accent4">
                      <a:tint val="70000"/>
                      <a:satMod val="200000"/>
                    </a:schemeClr>
                  </a:gs>
                  <a:gs pos="40000">
                    <a:schemeClr val="accent4">
                      <a:tint val="90000"/>
                      <a:satMod val="130000"/>
                    </a:schemeClr>
                  </a:gs>
                  <a:gs pos="50000">
                    <a:schemeClr val="accent4">
                      <a:tint val="90000"/>
                      <a:satMod val="130000"/>
                    </a:schemeClr>
                  </a:gs>
                  <a:gs pos="68000">
                    <a:schemeClr val="accent4">
                      <a:tint val="90000"/>
                      <a:satMod val="130000"/>
                    </a:schemeClr>
                  </a:gs>
                  <a:gs pos="100000">
                    <a:schemeClr val="accent4">
                      <a:tint val="70000"/>
                      <a:satMod val="200000"/>
                    </a:schemeClr>
                  </a:gs>
                </a:gsLst>
                <a:lin ang="5400000"/>
              </a:gradFill>
              <a:effectLst>
                <a:outerShdw blurRad="88000" dist="50800" dir="5040000" algn="tl">
                  <a:schemeClr val="accent4">
                    <a:tint val="80000"/>
                    <a:satMod val="250000"/>
                    <a:alpha val="45000"/>
                  </a:schemeClr>
                </a:outerShdw>
              </a:effectLst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r>
              <a:rPr lang="es-ES" sz="28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Bell MT" pitchFamily="18" charset="0"/>
              </a:rPr>
              <a:t>MACHUPICCHU</a:t>
            </a:r>
          </a:p>
          <a:p>
            <a:r>
              <a:rPr lang="es-ES" sz="28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Bell MT" pitchFamily="18" charset="0"/>
              </a:rPr>
              <a:t>COLISEO ROMANO</a:t>
            </a:r>
          </a:p>
          <a:p>
            <a:r>
              <a:rPr lang="es-ES" sz="28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Bell MT" pitchFamily="18" charset="0"/>
              </a:rPr>
              <a:t>MURALLA CHINA</a:t>
            </a:r>
          </a:p>
          <a:p>
            <a:r>
              <a:rPr lang="es-ES" sz="28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Bell MT" pitchFamily="18" charset="0"/>
              </a:rPr>
              <a:t>CRISTO REDENTOR</a:t>
            </a:r>
          </a:p>
          <a:p>
            <a:r>
              <a:rPr lang="es-ES" sz="28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Bell MT" pitchFamily="18" charset="0"/>
              </a:rPr>
              <a:t>TAJ MAHAL</a:t>
            </a:r>
          </a:p>
          <a:p>
            <a:r>
              <a:rPr lang="es-ES" sz="28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Bell MT" pitchFamily="18" charset="0"/>
              </a:rPr>
              <a:t>CIUDAD DE PETRA</a:t>
            </a:r>
          </a:p>
          <a:p>
            <a:r>
              <a:rPr lang="es-ES" sz="28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Bell MT" pitchFamily="18" charset="0"/>
              </a:rPr>
              <a:t>TEMPLO DE KUKULCAN</a:t>
            </a:r>
            <a:endParaRPr lang="es-ES" sz="2800" b="1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latin typeface="Bell MT" pitchFamily="18" charset="0"/>
            </a:endParaRPr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s-ES" sz="4800" b="1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Algerian" pitchFamily="82" charset="0"/>
              </a:rPr>
              <a:t>Tabla de contenido</a:t>
            </a:r>
            <a:endParaRPr lang="es-ES" sz="4800" b="1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  <a:latin typeface="Algerian" pitchFamily="82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s-ES" sz="6000" b="1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lgerian" pitchFamily="82" charset="0"/>
              </a:rPr>
              <a:t>MACHUPICCHU</a:t>
            </a:r>
            <a:endParaRPr lang="es-ES" sz="6000" b="1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Algerian" pitchFamily="82" charset="0"/>
            </a:endParaRPr>
          </a:p>
        </p:txBody>
      </p:sp>
      <p:pic>
        <p:nvPicPr>
          <p:cNvPr id="5" name="4 Marcador de contenido" descr="machu_picchu_03.jpg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714348" y="1857364"/>
            <a:ext cx="3543296" cy="3463387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85000" lnSpcReduction="10000"/>
          </a:bodyPr>
          <a:lstStyle/>
          <a:p>
            <a:r>
              <a:rPr lang="es-ES" dirty="0" smtClean="0">
                <a:latin typeface="Bell MT" pitchFamily="18" charset="0"/>
              </a:rPr>
              <a:t>Machu Picchu (del </a:t>
            </a:r>
            <a:r>
              <a:rPr lang="es-ES" dirty="0" smtClean="0">
                <a:latin typeface="Bell MT" pitchFamily="18" charset="0"/>
              </a:rPr>
              <a:t>quechua sureño machupicchu</a:t>
            </a:r>
            <a:r>
              <a:rPr lang="es-ES" dirty="0" smtClean="0">
                <a:latin typeface="Bell MT" pitchFamily="18" charset="0"/>
              </a:rPr>
              <a:t>)</a:t>
            </a:r>
            <a:r>
              <a:rPr lang="es-ES" dirty="0" smtClean="0">
                <a:latin typeface="Bell MT" pitchFamily="18" charset="0"/>
              </a:rPr>
              <a:t>, </a:t>
            </a:r>
            <a:r>
              <a:rPr lang="es-ES" dirty="0" smtClean="0">
                <a:latin typeface="Bell MT" pitchFamily="18" charset="0"/>
              </a:rPr>
              <a:t>"Montaña Vieja") es el nombre contemporáneo que se da a una </a:t>
            </a:r>
            <a:r>
              <a:rPr lang="es-ES" i="1" dirty="0" smtClean="0">
                <a:latin typeface="Bell MT" pitchFamily="18" charset="0"/>
              </a:rPr>
              <a:t>llapta</a:t>
            </a:r>
            <a:r>
              <a:rPr lang="es-ES" dirty="0" smtClean="0">
                <a:latin typeface="Bell MT" pitchFamily="18" charset="0"/>
              </a:rPr>
              <a:t> </a:t>
            </a:r>
            <a:r>
              <a:rPr lang="es-ES" dirty="0" smtClean="0">
                <a:latin typeface="Bell MT" pitchFamily="18" charset="0"/>
              </a:rPr>
              <a:t>(antiguo poblado </a:t>
            </a:r>
            <a:r>
              <a:rPr lang="es-ES" dirty="0" smtClean="0">
                <a:latin typeface="Bell MT" pitchFamily="18" charset="0"/>
              </a:rPr>
              <a:t>andino inca) </a:t>
            </a:r>
            <a:r>
              <a:rPr lang="es-ES" dirty="0" smtClean="0">
                <a:latin typeface="Bell MT" pitchFamily="18" charset="0"/>
              </a:rPr>
              <a:t>de piedra construida principalmente a mediados del </a:t>
            </a:r>
            <a:r>
              <a:rPr lang="es-ES" dirty="0" smtClean="0">
                <a:latin typeface="Bell MT" pitchFamily="18" charset="0"/>
              </a:rPr>
              <a:t>siglo IV en </a:t>
            </a:r>
            <a:r>
              <a:rPr lang="es-ES" dirty="0" smtClean="0">
                <a:latin typeface="Bell MT" pitchFamily="18" charset="0"/>
              </a:rPr>
              <a:t>el promontorio rocoso que une las montañas Machu Picchu y </a:t>
            </a:r>
            <a:r>
              <a:rPr lang="es-ES" dirty="0" smtClean="0">
                <a:latin typeface="Bell MT" pitchFamily="18" charset="0"/>
              </a:rPr>
              <a:t>Huayna Picchu en </a:t>
            </a:r>
            <a:r>
              <a:rPr lang="es-ES" dirty="0" smtClean="0">
                <a:latin typeface="Bell MT" pitchFamily="18" charset="0"/>
              </a:rPr>
              <a:t>la vertiente oriental de los </a:t>
            </a:r>
            <a:r>
              <a:rPr lang="es-ES" dirty="0" smtClean="0">
                <a:latin typeface="Bell MT" pitchFamily="18" charset="0"/>
              </a:rPr>
              <a:t>Andes Centrales</a:t>
            </a:r>
            <a:r>
              <a:rPr lang="es-ES" dirty="0" smtClean="0">
                <a:latin typeface="Bell MT" pitchFamily="18" charset="0"/>
              </a:rPr>
              <a:t>, al sur del </a:t>
            </a:r>
            <a:r>
              <a:rPr lang="es-ES" dirty="0" smtClean="0">
                <a:latin typeface="Bell MT" pitchFamily="18" charset="0"/>
              </a:rPr>
              <a:t>Perú . </a:t>
            </a:r>
            <a:r>
              <a:rPr lang="es-ES" dirty="0" smtClean="0">
                <a:latin typeface="Bell MT" pitchFamily="18" charset="0"/>
              </a:rPr>
              <a:t>Su nombre original habría sido </a:t>
            </a:r>
            <a:r>
              <a:rPr lang="es-ES" i="1" dirty="0" smtClean="0">
                <a:latin typeface="Bell MT" pitchFamily="18" charset="0"/>
              </a:rPr>
              <a:t>Picchu</a:t>
            </a:r>
            <a:r>
              <a:rPr lang="es-ES" dirty="0" smtClean="0">
                <a:latin typeface="Bell MT" pitchFamily="18" charset="0"/>
              </a:rPr>
              <a:t> o </a:t>
            </a:r>
            <a:r>
              <a:rPr lang="es-ES" i="1" dirty="0" smtClean="0">
                <a:latin typeface="Bell MT" pitchFamily="18" charset="0"/>
              </a:rPr>
              <a:t>Picho.</a:t>
            </a:r>
            <a:endParaRPr lang="es-ES" dirty="0" smtClean="0">
              <a:latin typeface="Bell MT" pitchFamily="18" charset="0"/>
            </a:endParaRPr>
          </a:p>
          <a:p>
            <a:endParaRPr lang="es-E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s-ES" sz="48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Algerian" pitchFamily="82" charset="0"/>
              </a:rPr>
              <a:t>COLISEO</a:t>
            </a:r>
            <a:r>
              <a:rPr lang="es-ES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lgerian" pitchFamily="82" charset="0"/>
              </a:rPr>
              <a:t> </a:t>
            </a:r>
            <a:r>
              <a:rPr lang="es-ES" sz="48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Algerian" pitchFamily="82" charset="0"/>
              </a:rPr>
              <a:t>ROMANO</a:t>
            </a:r>
            <a:endParaRPr lang="es-ES" sz="4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lgerian" pitchFamily="82" charset="0"/>
            </a:endParaRPr>
          </a:p>
        </p:txBody>
      </p:sp>
      <p:pic>
        <p:nvPicPr>
          <p:cNvPr id="7" name="6 Marcador de contenido" descr="coliseo romano.jpg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5000628" y="2428868"/>
            <a:ext cx="3500462" cy="2928958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6" name="5 Marcador de contenido"/>
          <p:cNvSpPr>
            <a:spLocks noGrp="1"/>
          </p:cNvSpPr>
          <p:nvPr>
            <p:ph sz="half"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2500"/>
          </a:bodyPr>
          <a:lstStyle/>
          <a:p>
            <a:r>
              <a:rPr lang="es-ES" sz="2400" dirty="0" smtClean="0">
                <a:latin typeface="Bell MT" pitchFamily="18" charset="0"/>
              </a:rPr>
              <a:t>El Coliseo de Roma (</a:t>
            </a:r>
            <a:r>
              <a:rPr lang="es-ES" sz="2400" i="1" dirty="0" smtClean="0">
                <a:latin typeface="Bell MT" pitchFamily="18" charset="0"/>
              </a:rPr>
              <a:t>Colosseum</a:t>
            </a:r>
            <a:r>
              <a:rPr lang="es-ES" sz="2400" dirty="0" smtClean="0">
                <a:latin typeface="Bell MT" pitchFamily="18" charset="0"/>
              </a:rPr>
              <a:t> en el </a:t>
            </a:r>
            <a:r>
              <a:rPr lang="es-ES" sz="2400" dirty="0" smtClean="0">
                <a:latin typeface="Bell MT" pitchFamily="18" charset="0"/>
              </a:rPr>
              <a:t>latín </a:t>
            </a:r>
            <a:r>
              <a:rPr lang="es-ES" sz="2400" dirty="0" smtClean="0">
                <a:latin typeface="Bell MT" pitchFamily="18" charset="0"/>
              </a:rPr>
              <a:t>original; </a:t>
            </a:r>
            <a:r>
              <a:rPr lang="es-ES" sz="2400" i="1" dirty="0" smtClean="0">
                <a:latin typeface="Bell MT" pitchFamily="18" charset="0"/>
              </a:rPr>
              <a:t>Colosseo</a:t>
            </a:r>
            <a:r>
              <a:rPr lang="es-ES" sz="2400" dirty="0" smtClean="0">
                <a:latin typeface="Bell MT" pitchFamily="18" charset="0"/>
              </a:rPr>
              <a:t> en el actual </a:t>
            </a:r>
            <a:r>
              <a:rPr lang="es-ES" sz="2400" dirty="0" smtClean="0">
                <a:latin typeface="Bell MT" pitchFamily="18" charset="0"/>
              </a:rPr>
              <a:t>italiano) </a:t>
            </a:r>
            <a:r>
              <a:rPr lang="es-ES" sz="2400" dirty="0" smtClean="0">
                <a:latin typeface="Bell MT" pitchFamily="18" charset="0"/>
              </a:rPr>
              <a:t>es un gran </a:t>
            </a:r>
            <a:r>
              <a:rPr lang="es-ES" sz="2400" dirty="0" smtClean="0">
                <a:latin typeface="Bell MT" pitchFamily="18" charset="0"/>
              </a:rPr>
              <a:t>anfiteatro  </a:t>
            </a:r>
            <a:r>
              <a:rPr lang="es-ES" sz="2400" dirty="0" smtClean="0">
                <a:latin typeface="Bell MT" pitchFamily="18" charset="0"/>
              </a:rPr>
              <a:t>de la época del </a:t>
            </a:r>
            <a:r>
              <a:rPr lang="es-ES" sz="2400" dirty="0" smtClean="0">
                <a:latin typeface="Bell MT" pitchFamily="18" charset="0"/>
              </a:rPr>
              <a:t>Imperio Romano, </a:t>
            </a:r>
            <a:r>
              <a:rPr lang="es-ES" sz="2400" dirty="0" smtClean="0">
                <a:latin typeface="Bell MT" pitchFamily="18" charset="0"/>
              </a:rPr>
              <a:t>construido en el </a:t>
            </a:r>
            <a:r>
              <a:rPr lang="es-ES" sz="2400" dirty="0" smtClean="0">
                <a:latin typeface="Bell MT" pitchFamily="18" charset="0"/>
              </a:rPr>
              <a:t>siglo I en </a:t>
            </a:r>
            <a:r>
              <a:rPr lang="es-ES" sz="2400" dirty="0" smtClean="0">
                <a:latin typeface="Bell MT" pitchFamily="18" charset="0"/>
              </a:rPr>
              <a:t>el centro de la ciudad de </a:t>
            </a:r>
            <a:r>
              <a:rPr lang="es-ES" sz="2400" dirty="0" smtClean="0">
                <a:latin typeface="Bell MT" pitchFamily="18" charset="0"/>
              </a:rPr>
              <a:t>Roma. </a:t>
            </a:r>
            <a:r>
              <a:rPr lang="es-ES" sz="2400" dirty="0" smtClean="0">
                <a:latin typeface="Bell MT" pitchFamily="18" charset="0"/>
              </a:rPr>
              <a:t>Por sus características arquitectónicas, estado de conservación e historia, el Coliseo es uno de los monumentos más famosos de la </a:t>
            </a:r>
            <a:r>
              <a:rPr lang="es-ES" sz="2400" dirty="0" smtClean="0">
                <a:latin typeface="Bell MT" pitchFamily="18" charset="0"/>
              </a:rPr>
              <a:t>antigüedad clásica</a:t>
            </a:r>
          </a:p>
          <a:p>
            <a:pPr>
              <a:buNone/>
            </a:pPr>
            <a:r>
              <a:rPr lang="es-ES" sz="2400" dirty="0" smtClean="0">
                <a:latin typeface="Bell MT" pitchFamily="18" charset="0"/>
              </a:rPr>
              <a:t>.</a:t>
            </a:r>
          </a:p>
          <a:p>
            <a:endParaRPr lang="es-E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71472" y="214290"/>
            <a:ext cx="8229600" cy="1219200"/>
          </a:xfrm>
        </p:spPr>
        <p:txBody>
          <a:bodyPr>
            <a:norm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r>
              <a:rPr lang="es-ES" sz="4800" b="1" spc="0" dirty="0" smtClean="0">
                <a:ln/>
                <a:solidFill>
                  <a:schemeClr val="accent3"/>
                </a:solidFill>
                <a:effectLst/>
                <a:latin typeface="Algerian" pitchFamily="82" charset="0"/>
              </a:rPr>
              <a:t>MURALLA CHINA</a:t>
            </a:r>
            <a:endParaRPr lang="es-ES" sz="4800" b="1" spc="0" dirty="0">
              <a:ln/>
              <a:solidFill>
                <a:schemeClr val="accent3"/>
              </a:solidFill>
              <a:effectLst/>
              <a:latin typeface="Algerian" pitchFamily="82" charset="0"/>
            </a:endParaRPr>
          </a:p>
        </p:txBody>
      </p:sp>
      <p:pic>
        <p:nvPicPr>
          <p:cNvPr id="5" name="4 Marcador de contenido" descr="murallachina.jpg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500034" y="2000240"/>
            <a:ext cx="4059238" cy="3143272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es-ES" sz="2400" dirty="0" smtClean="0">
                <a:latin typeface="Bell MT" pitchFamily="18" charset="0"/>
              </a:rPr>
              <a:t>La Gran Muralla China </a:t>
            </a:r>
            <a:r>
              <a:rPr lang="es-ES" sz="2400" dirty="0" smtClean="0">
                <a:latin typeface="Bell MT" pitchFamily="18" charset="0"/>
              </a:rPr>
              <a:t>es </a:t>
            </a:r>
            <a:r>
              <a:rPr lang="es-ES" sz="2400" dirty="0" smtClean="0">
                <a:latin typeface="Bell MT" pitchFamily="18" charset="0"/>
              </a:rPr>
              <a:t>una antigua </a:t>
            </a:r>
            <a:r>
              <a:rPr lang="es-ES" sz="2400" dirty="0" smtClean="0">
                <a:latin typeface="Bell MT" pitchFamily="18" charset="0"/>
              </a:rPr>
              <a:t>fortificación china </a:t>
            </a:r>
            <a:r>
              <a:rPr lang="es-ES" sz="2400" dirty="0" smtClean="0">
                <a:latin typeface="Bell MT" pitchFamily="18" charset="0"/>
              </a:rPr>
              <a:t>construida y reconstruida entre el </a:t>
            </a:r>
            <a:r>
              <a:rPr lang="es-ES" sz="2400" dirty="0" smtClean="0">
                <a:latin typeface="Bell MT" pitchFamily="18" charset="0"/>
              </a:rPr>
              <a:t>siglo V a.C. </a:t>
            </a:r>
            <a:r>
              <a:rPr lang="es-ES" sz="2400" dirty="0" smtClean="0">
                <a:latin typeface="Bell MT" pitchFamily="18" charset="0"/>
              </a:rPr>
              <a:t>y el </a:t>
            </a:r>
            <a:r>
              <a:rPr lang="es-ES" sz="2400" dirty="0" smtClean="0">
                <a:latin typeface="Bell MT" pitchFamily="18" charset="0"/>
              </a:rPr>
              <a:t>siglo XVI para </a:t>
            </a:r>
            <a:r>
              <a:rPr lang="es-ES" sz="2400" dirty="0" smtClean="0">
                <a:latin typeface="Bell MT" pitchFamily="18" charset="0"/>
              </a:rPr>
              <a:t>proteger la frontera norte del </a:t>
            </a:r>
            <a:r>
              <a:rPr lang="es-ES" sz="2400" dirty="0" smtClean="0">
                <a:latin typeface="Bell MT" pitchFamily="18" charset="0"/>
              </a:rPr>
              <a:t>imperio chino durante </a:t>
            </a:r>
            <a:r>
              <a:rPr lang="es-ES" sz="2400" dirty="0" smtClean="0">
                <a:latin typeface="Bell MT" pitchFamily="18" charset="0"/>
              </a:rPr>
              <a:t>las sucesivas dinastías imperiales de los ataques de los </a:t>
            </a:r>
            <a:r>
              <a:rPr lang="es-ES" sz="2400" dirty="0" smtClean="0">
                <a:latin typeface="Bell MT" pitchFamily="18" charset="0"/>
              </a:rPr>
              <a:t>nómadas xiongnu </a:t>
            </a:r>
            <a:r>
              <a:rPr lang="es-ES" sz="2400" dirty="0" smtClean="0">
                <a:latin typeface="Bell MT" pitchFamily="18" charset="0"/>
              </a:rPr>
              <a:t>de </a:t>
            </a:r>
            <a:r>
              <a:rPr lang="es-ES" sz="2400" dirty="0" smtClean="0">
                <a:latin typeface="Bell MT" pitchFamily="18" charset="0"/>
              </a:rPr>
              <a:t>Mongolia y Manchuria</a:t>
            </a:r>
            <a:endParaRPr lang="es-ES" sz="2400" dirty="0" smtClean="0">
              <a:latin typeface="Bell MT" pitchFamily="18" charset="0"/>
            </a:endParaRPr>
          </a:p>
          <a:p>
            <a:endParaRPr lang="es-ES" sz="1800" dirty="0">
              <a:latin typeface="Bell MT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s-ES" sz="4800" b="1" spc="200" dirty="0" smtClean="0">
                <a:ln w="29210">
                  <a:solidFill>
                    <a:schemeClr val="accent3">
                      <a:tint val="10000"/>
                    </a:schemeClr>
                  </a:solidFill>
                </a:ln>
                <a:solidFill>
                  <a:schemeClr val="accent3">
                    <a:satMod val="200000"/>
                    <a:alpha val="50000"/>
                  </a:schemeClr>
                </a:solidFill>
                <a:effectLst>
                  <a:innerShdw blurRad="50800" dist="50800" dir="8100000">
                    <a:srgbClr val="7D7D7D">
                      <a:alpha val="73000"/>
                    </a:srgbClr>
                  </a:innerShdw>
                </a:effectLst>
                <a:latin typeface="Algerian" pitchFamily="82" charset="0"/>
              </a:rPr>
              <a:t>CRISTO</a:t>
            </a:r>
            <a:r>
              <a:rPr lang="es-ES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lgerian" pitchFamily="82" charset="0"/>
              </a:rPr>
              <a:t> </a:t>
            </a:r>
            <a:r>
              <a:rPr lang="es-ES" sz="4800" b="1" spc="200" dirty="0" smtClean="0">
                <a:ln w="29210">
                  <a:solidFill>
                    <a:schemeClr val="accent3">
                      <a:tint val="10000"/>
                    </a:schemeClr>
                  </a:solidFill>
                </a:ln>
                <a:solidFill>
                  <a:schemeClr val="accent3">
                    <a:satMod val="200000"/>
                    <a:alpha val="50000"/>
                  </a:schemeClr>
                </a:solidFill>
                <a:effectLst>
                  <a:innerShdw blurRad="50800" dist="50800" dir="8100000">
                    <a:srgbClr val="7D7D7D">
                      <a:alpha val="73000"/>
                    </a:srgbClr>
                  </a:innerShdw>
                </a:effectLst>
                <a:latin typeface="Algerian" pitchFamily="82" charset="0"/>
              </a:rPr>
              <a:t>REDENTOR</a:t>
            </a:r>
            <a:endParaRPr lang="es-ES" sz="4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lgerian" pitchFamily="82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/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normAutofit fontScale="92500" lnSpcReduction="10000"/>
          </a:bodyPr>
          <a:lstStyle/>
          <a:p>
            <a:r>
              <a:rPr lang="es-ES" dirty="0" smtClean="0">
                <a:latin typeface="Bell MT" pitchFamily="18" charset="0"/>
              </a:rPr>
              <a:t>La estatua Cristo Redentor está situada a 709 metros sobre el nivel del mar, en la ciudad de </a:t>
            </a:r>
            <a:r>
              <a:rPr lang="es-ES" dirty="0" smtClean="0">
                <a:latin typeface="Bell MT" pitchFamily="18" charset="0"/>
              </a:rPr>
              <a:t>Río de Janeiro Brasil, </a:t>
            </a:r>
            <a:r>
              <a:rPr lang="es-ES" dirty="0" smtClean="0">
                <a:latin typeface="Bell MT" pitchFamily="18" charset="0"/>
              </a:rPr>
              <a:t>específicamente en la cima del </a:t>
            </a:r>
            <a:r>
              <a:rPr lang="es-ES" dirty="0" smtClean="0">
                <a:latin typeface="Bell MT" pitchFamily="18" charset="0"/>
              </a:rPr>
              <a:t>cerro del Corcovado </a:t>
            </a:r>
            <a:r>
              <a:rPr lang="es-ES" dirty="0" smtClean="0">
                <a:latin typeface="Bell MT" pitchFamily="18" charset="0"/>
              </a:rPr>
              <a:t>Tiene una altura total de 38 metros, incluidos sus 8 metros de pedestal. Fue inaugurado el </a:t>
            </a:r>
            <a:r>
              <a:rPr lang="es-ES" dirty="0" smtClean="0">
                <a:latin typeface="Bell MT" pitchFamily="18" charset="0"/>
              </a:rPr>
              <a:t>12 de octubre de 1931, </a:t>
            </a:r>
            <a:r>
              <a:rPr lang="es-ES" dirty="0" smtClean="0">
                <a:latin typeface="Bell MT" pitchFamily="18" charset="0"/>
              </a:rPr>
              <a:t>después de aproximadamente cinco años de obras.</a:t>
            </a:r>
            <a:endParaRPr lang="es-ES" dirty="0">
              <a:latin typeface="Bell MT" pitchFamily="18" charset="0"/>
            </a:endParaRPr>
          </a:p>
        </p:txBody>
      </p:sp>
      <p:pic>
        <p:nvPicPr>
          <p:cNvPr id="5" name="4 Marcador de contenido" descr="cristo redentor.jpg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5143504" y="1571612"/>
            <a:ext cx="3429024" cy="4429124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s-ES" sz="4400" b="1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lgerian" pitchFamily="82" charset="0"/>
              </a:rPr>
              <a:t>TAJ</a:t>
            </a:r>
            <a:r>
              <a:rPr lang="es-ES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lgerian" pitchFamily="82" charset="0"/>
              </a:rPr>
              <a:t> </a:t>
            </a:r>
            <a:r>
              <a:rPr lang="es-ES" sz="4400" b="1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lgerian" pitchFamily="82" charset="0"/>
              </a:rPr>
              <a:t>MAHAL</a:t>
            </a:r>
            <a:endParaRPr lang="es-ES" sz="4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lgerian" pitchFamily="82" charset="0"/>
            </a:endParaRPr>
          </a:p>
        </p:txBody>
      </p:sp>
      <p:pic>
        <p:nvPicPr>
          <p:cNvPr id="5" name="4 Marcador de contenido" descr="taj mahal.jpg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457200" y="2291176"/>
            <a:ext cx="4059238" cy="3037648"/>
          </a:xfrm>
          <a:prstGeom prst="roundRect">
            <a:avLst>
              <a:gd name="adj" fmla="val 11111"/>
            </a:avLst>
          </a:prstGeom>
          <a:ln w="190500" cap="rnd">
            <a:solidFill>
              <a:srgbClr val="C8C6BD"/>
            </a:solidFill>
            <a:prstDash val="solid"/>
          </a:ln>
          <a:effectLst>
            <a:outerShdw blurRad="101600" dist="50800" dir="7200000" algn="tl" rotWithShape="0">
              <a:srgbClr val="000000">
                <a:alpha val="45000"/>
              </a:srgbClr>
            </a:outerShdw>
          </a:effectLst>
          <a:scene3d>
            <a:camera prst="perspectiveFront" fov="5400000"/>
            <a:lightRig rig="threePt" dir="t">
              <a:rot lat="0" lon="0" rev="19200000"/>
            </a:lightRig>
          </a:scene3d>
          <a:sp3d extrusionH="25400">
            <a:bevelT w="304800" h="152400" prst="hardEdge"/>
            <a:extrusionClr>
              <a:srgbClr val="FFFFFF"/>
            </a:extrusionClr>
          </a:sp3d>
        </p:spPr>
      </p:pic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fontScale="85000" lnSpcReduction="20000"/>
          </a:bodyPr>
          <a:lstStyle/>
          <a:p>
            <a:r>
              <a:rPr lang="es-ES" dirty="0" smtClean="0">
                <a:latin typeface="Bell MT" pitchFamily="18" charset="0"/>
              </a:rPr>
              <a:t>El Taj Mahal) es un complejo de edificios construido entre </a:t>
            </a:r>
            <a:r>
              <a:rPr lang="es-ES" dirty="0" smtClean="0">
                <a:latin typeface="Bell MT" pitchFamily="18" charset="0"/>
              </a:rPr>
              <a:t>1634 y 1651 en </a:t>
            </a:r>
            <a:r>
              <a:rPr lang="es-ES" dirty="0" smtClean="0">
                <a:latin typeface="Bell MT" pitchFamily="18" charset="0"/>
              </a:rPr>
              <a:t>la ciudad de </a:t>
            </a:r>
            <a:r>
              <a:rPr lang="es-ES" dirty="0" smtClean="0">
                <a:latin typeface="Bell MT" pitchFamily="18" charset="0"/>
              </a:rPr>
              <a:t>Agra, </a:t>
            </a:r>
            <a:r>
              <a:rPr lang="es-ES" dirty="0" smtClean="0">
                <a:latin typeface="Bell MT" pitchFamily="18" charset="0"/>
              </a:rPr>
              <a:t>estado de </a:t>
            </a:r>
            <a:r>
              <a:rPr lang="es-ES" dirty="0" smtClean="0">
                <a:latin typeface="Bell MT" pitchFamily="18" charset="0"/>
              </a:rPr>
              <a:t>Uttar Pradesh India , </a:t>
            </a:r>
            <a:r>
              <a:rPr lang="es-ES" dirty="0" smtClean="0">
                <a:latin typeface="Bell MT" pitchFamily="18" charset="0"/>
              </a:rPr>
              <a:t>a orillas del </a:t>
            </a:r>
            <a:r>
              <a:rPr lang="es-ES" dirty="0" smtClean="0">
                <a:latin typeface="Bell MT" pitchFamily="18" charset="0"/>
              </a:rPr>
              <a:t>Yamuna por </a:t>
            </a:r>
            <a:r>
              <a:rPr lang="es-ES" dirty="0" smtClean="0">
                <a:latin typeface="Bell MT" pitchFamily="18" charset="0"/>
              </a:rPr>
              <a:t>el emperador </a:t>
            </a:r>
            <a:r>
              <a:rPr lang="es-ES" dirty="0" smtClean="0">
                <a:latin typeface="Bell MT" pitchFamily="18" charset="0"/>
              </a:rPr>
              <a:t>musulmán Shah  Jahal de </a:t>
            </a:r>
            <a:r>
              <a:rPr lang="es-ES" dirty="0" smtClean="0">
                <a:latin typeface="Bell MT" pitchFamily="18" charset="0"/>
              </a:rPr>
              <a:t>la dinastía </a:t>
            </a:r>
            <a:r>
              <a:rPr lang="es-ES" dirty="0" smtClean="0">
                <a:latin typeface="Bell MT" pitchFamily="18" charset="0"/>
              </a:rPr>
              <a:t>mogol. </a:t>
            </a:r>
            <a:r>
              <a:rPr lang="es-ES" dirty="0" smtClean="0">
                <a:latin typeface="Bell MT" pitchFamily="18" charset="0"/>
              </a:rPr>
              <a:t>El imponente conjunto se erigió en honor de su esposa favorita, Arjumand Bano Begum — más conocida como </a:t>
            </a:r>
            <a:r>
              <a:rPr lang="es-ES" dirty="0" smtClean="0">
                <a:latin typeface="Bell MT" pitchFamily="18" charset="0"/>
              </a:rPr>
              <a:t>Muntaz </a:t>
            </a:r>
            <a:r>
              <a:rPr lang="es-ES" dirty="0" smtClean="0">
                <a:latin typeface="Bell MT" pitchFamily="18" charset="0"/>
              </a:rPr>
              <a:t>M</a:t>
            </a:r>
            <a:r>
              <a:rPr lang="es-ES" dirty="0" smtClean="0">
                <a:latin typeface="Bell MT" pitchFamily="18" charset="0"/>
              </a:rPr>
              <a:t>ahal— </a:t>
            </a:r>
            <a:r>
              <a:rPr lang="es-ES" dirty="0" smtClean="0">
                <a:latin typeface="Bell MT" pitchFamily="18" charset="0"/>
              </a:rPr>
              <a:t>quien murió dando a luz a su 14ª hija, y se estima que la construcción necesitó el esfuerzo de unos 20.000 obreros</a:t>
            </a:r>
          </a:p>
          <a:p>
            <a:endParaRPr lang="es-E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s-ES" sz="4400" b="1" spc="0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Algerian" pitchFamily="82" charset="0"/>
              </a:rPr>
              <a:t>CIUDAD</a:t>
            </a:r>
            <a:r>
              <a:rPr lang="es-ES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lgerian" pitchFamily="82" charset="0"/>
              </a:rPr>
              <a:t> </a:t>
            </a:r>
            <a:r>
              <a:rPr lang="es-ES" sz="4400" b="1" spc="0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Algerian" pitchFamily="82" charset="0"/>
              </a:rPr>
              <a:t>DE PETRA</a:t>
            </a:r>
            <a:endParaRPr lang="es-ES" sz="4400" b="1" spc="0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  <a:latin typeface="Algerian" pitchFamily="82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/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>
            <a:normAutofit fontScale="92500"/>
          </a:bodyPr>
          <a:lstStyle/>
          <a:p>
            <a:r>
              <a:rPr lang="es-ES" dirty="0" smtClean="0">
                <a:latin typeface="Bell MT" pitchFamily="18" charset="0"/>
              </a:rPr>
              <a:t>Petra es un importante enclave arqueológico en </a:t>
            </a:r>
            <a:r>
              <a:rPr lang="es-ES" dirty="0" smtClean="0">
                <a:latin typeface="Bell MT" pitchFamily="18" charset="0"/>
              </a:rPr>
              <a:t>Jordania, </a:t>
            </a:r>
            <a:r>
              <a:rPr lang="es-ES" dirty="0" smtClean="0">
                <a:latin typeface="Bell MT" pitchFamily="18" charset="0"/>
              </a:rPr>
              <a:t>y la capital del antiguo reino </a:t>
            </a:r>
            <a:r>
              <a:rPr lang="es-ES" dirty="0" smtClean="0">
                <a:latin typeface="Bell MT" pitchFamily="18" charset="0"/>
              </a:rPr>
              <a:t>nabateo. </a:t>
            </a:r>
            <a:r>
              <a:rPr lang="es-ES" dirty="0" smtClean="0">
                <a:latin typeface="Bell MT" pitchFamily="18" charset="0"/>
              </a:rPr>
              <a:t>El nombre de Petra proviene del </a:t>
            </a:r>
            <a:r>
              <a:rPr lang="es-ES" dirty="0" smtClean="0">
                <a:latin typeface="Bell MT" pitchFamily="18" charset="0"/>
              </a:rPr>
              <a:t>griego </a:t>
            </a:r>
            <a:r>
              <a:rPr lang="es-ES" dirty="0" smtClean="0">
                <a:latin typeface="Bell MT" pitchFamily="18" charset="0"/>
              </a:rPr>
              <a:t>πέτρα que significa </a:t>
            </a:r>
            <a:r>
              <a:rPr lang="es-ES" i="1" dirty="0" smtClean="0">
                <a:latin typeface="Bell MT" pitchFamily="18" charset="0"/>
              </a:rPr>
              <a:t>piedra</a:t>
            </a:r>
            <a:r>
              <a:rPr lang="es-ES" dirty="0" smtClean="0">
                <a:latin typeface="Bell MT" pitchFamily="18" charset="0"/>
              </a:rPr>
              <a:t>, y su nombre es perfectamente adecuado; no se trata de una ciudad construida con piedra, sino, literalmente, excavada y esculpida en la piedra.</a:t>
            </a:r>
          </a:p>
          <a:p>
            <a:endParaRPr lang="es-ES" dirty="0"/>
          </a:p>
        </p:txBody>
      </p:sp>
      <p:pic>
        <p:nvPicPr>
          <p:cNvPr id="5" name="4 Marcador de contenido" descr="ciudad de petra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4714876" y="2285992"/>
            <a:ext cx="4059238" cy="3117660"/>
          </a:xfrm>
          <a:prstGeom prst="rect">
            <a:avLst/>
          </a:prstGeom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>
              <a:rot lat="300000" lon="19800000" rev="0"/>
            </a:camera>
            <a:lightRig rig="threePt" dir="t">
              <a:rot lat="0" lon="0" rev="2700000"/>
            </a:lightRig>
          </a:scene3d>
          <a:sp3d>
            <a:bevelT w="63500" h="50800"/>
          </a:sp3d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es-ES" b="1" spc="0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Algerian" pitchFamily="82" charset="0"/>
              </a:rPr>
              <a:t>TEMPLO DE KUKULCAN</a:t>
            </a:r>
            <a:endParaRPr lang="es-ES" b="1" spc="0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latin typeface="Algerian" pitchFamily="82" charset="0"/>
            </a:endParaRPr>
          </a:p>
        </p:txBody>
      </p:sp>
      <p:pic>
        <p:nvPicPr>
          <p:cNvPr id="5" name="4 Marcador de contenido" descr="templo de kukulcan.jpg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500034" y="2214554"/>
            <a:ext cx="4059238" cy="321471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/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>
            <a:normAutofit fontScale="85000" lnSpcReduction="20000"/>
          </a:bodyPr>
          <a:lstStyle/>
          <a:p>
            <a:r>
              <a:rPr lang="es-ES" dirty="0" smtClean="0">
                <a:latin typeface="Bell MT" pitchFamily="18" charset="0"/>
              </a:rPr>
              <a:t>El Templo de </a:t>
            </a:r>
            <a:r>
              <a:rPr lang="es-ES" dirty="0" smtClean="0">
                <a:latin typeface="Bell MT" pitchFamily="18" charset="0"/>
              </a:rPr>
              <a:t>Kukucán </a:t>
            </a:r>
            <a:r>
              <a:rPr lang="es-ES" dirty="0" smtClean="0">
                <a:latin typeface="Bell MT" pitchFamily="18" charset="0"/>
              </a:rPr>
              <a:t>o Pirámide de Kukulkán, es conocido también por el nombre «El Castillo», término que utilizaron los </a:t>
            </a:r>
            <a:r>
              <a:rPr lang="es-ES" dirty="0" smtClean="0">
                <a:latin typeface="Bell MT" pitchFamily="18" charset="0"/>
              </a:rPr>
              <a:t>españoles  </a:t>
            </a:r>
            <a:r>
              <a:rPr lang="es-ES" dirty="0" smtClean="0">
                <a:latin typeface="Bell MT" pitchFamily="18" charset="0"/>
              </a:rPr>
              <a:t>en el </a:t>
            </a:r>
            <a:r>
              <a:rPr lang="es-ES" dirty="0" smtClean="0">
                <a:latin typeface="Bell MT" pitchFamily="18" charset="0"/>
              </a:rPr>
              <a:t>siglo XVI buscando </a:t>
            </a:r>
            <a:r>
              <a:rPr lang="es-ES" dirty="0" smtClean="0">
                <a:latin typeface="Bell MT" pitchFamily="18" charset="0"/>
              </a:rPr>
              <a:t>alguna similitud arquitectónica conocida en el continente </a:t>
            </a:r>
            <a:r>
              <a:rPr lang="es-ES" dirty="0" smtClean="0">
                <a:latin typeface="Bell MT" pitchFamily="18" charset="0"/>
              </a:rPr>
              <a:t>europeo. </a:t>
            </a:r>
            <a:r>
              <a:rPr lang="es-ES" dirty="0" smtClean="0">
                <a:latin typeface="Bell MT" pitchFamily="18" charset="0"/>
              </a:rPr>
              <a:t>El actual templo fue construido en el </a:t>
            </a:r>
            <a:r>
              <a:rPr lang="es-ES" dirty="0" smtClean="0">
                <a:latin typeface="Bell MT" pitchFamily="18" charset="0"/>
              </a:rPr>
              <a:t>siglo XII d</a:t>
            </a:r>
            <a:r>
              <a:rPr lang="es-ES" dirty="0" smtClean="0">
                <a:latin typeface="Bell MT" pitchFamily="18" charset="0"/>
              </a:rPr>
              <a:t>. C., por los </a:t>
            </a:r>
            <a:r>
              <a:rPr lang="es-ES" dirty="0" smtClean="0">
                <a:latin typeface="Bell MT" pitchFamily="18" charset="0"/>
              </a:rPr>
              <a:t>mayas ITZA </a:t>
            </a:r>
            <a:r>
              <a:rPr lang="es-ES" dirty="0" smtClean="0">
                <a:latin typeface="Bell MT" pitchFamily="18" charset="0"/>
              </a:rPr>
              <a:t>en la antigua ciudad de C</a:t>
            </a:r>
            <a:r>
              <a:rPr lang="es-ES" dirty="0" smtClean="0">
                <a:latin typeface="Bell MT" pitchFamily="18" charset="0"/>
              </a:rPr>
              <a:t>hichen Itzá, </a:t>
            </a:r>
            <a:r>
              <a:rPr lang="es-ES" dirty="0" smtClean="0">
                <a:latin typeface="Bell MT" pitchFamily="18" charset="0"/>
              </a:rPr>
              <a:t>fundada originalmente por ese mismo pueblo maya en el </a:t>
            </a:r>
            <a:r>
              <a:rPr lang="es-ES" dirty="0" smtClean="0">
                <a:latin typeface="Bell MT" pitchFamily="18" charset="0"/>
              </a:rPr>
              <a:t>siglo VI    </a:t>
            </a:r>
            <a:r>
              <a:rPr lang="es-ES" dirty="0" smtClean="0">
                <a:latin typeface="Bell MT" pitchFamily="18" charset="0"/>
              </a:rPr>
              <a:t>d. C</a:t>
            </a:r>
          </a:p>
          <a:p>
            <a:endParaRPr lang="es-E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pel">
  <a:themeElements>
    <a:clrScheme name="Papel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Papel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Papel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50</TotalTime>
  <Words>524</Words>
  <Application>Microsoft Office PowerPoint</Application>
  <PresentationFormat>Presentación en pantalla (4:3)</PresentationFormat>
  <Paragraphs>26</Paragraphs>
  <Slides>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0" baseType="lpstr">
      <vt:lpstr>Papel</vt:lpstr>
      <vt:lpstr>Diapositiva 1</vt:lpstr>
      <vt:lpstr>Tabla de contenido</vt:lpstr>
      <vt:lpstr>MACHUPICCHU</vt:lpstr>
      <vt:lpstr>COLISEO ROMANO</vt:lpstr>
      <vt:lpstr>MURALLA CHINA</vt:lpstr>
      <vt:lpstr>CRISTO REDENTOR</vt:lpstr>
      <vt:lpstr>TAJ MAHAL</vt:lpstr>
      <vt:lpstr>CIUDAD DE PETRA</vt:lpstr>
      <vt:lpstr>TEMPLO DE KUKULCAN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jaxx025</dc:creator>
  <cp:lastModifiedBy>jaxx025</cp:lastModifiedBy>
  <cp:revision>6</cp:revision>
  <dcterms:created xsi:type="dcterms:W3CDTF">2011-03-06T18:39:03Z</dcterms:created>
  <dcterms:modified xsi:type="dcterms:W3CDTF">2011-03-06T19:29:47Z</dcterms:modified>
</cp:coreProperties>
</file>