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39C3-5E8E-40A4-890D-CE775B0DB5C6}" type="datetimeFigureOut">
              <a:rPr lang="es-ES" smtClean="0"/>
              <a:pPr/>
              <a:t>11/08/2011</a:t>
            </a:fld>
            <a:endParaRPr lang="es-ES" dirty="0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30E8DB-A199-490D-B4DF-A655CF51385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39C3-5E8E-40A4-890D-CE775B0DB5C6}" type="datetimeFigureOut">
              <a:rPr lang="es-ES" smtClean="0"/>
              <a:pPr/>
              <a:t>11/08/2011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0E8DB-A199-490D-B4DF-A655CF51385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39C3-5E8E-40A4-890D-CE775B0DB5C6}" type="datetimeFigureOut">
              <a:rPr lang="es-ES" smtClean="0"/>
              <a:pPr/>
              <a:t>11/08/2011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0E8DB-A199-490D-B4DF-A655CF51385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CA539C3-5E8E-40A4-890D-CE775B0DB5C6}" type="datetimeFigureOut">
              <a:rPr lang="es-ES" smtClean="0"/>
              <a:pPr/>
              <a:t>11/08/2011</a:t>
            </a:fld>
            <a:endParaRPr lang="es-ES" dirty="0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430E8DB-A199-490D-B4DF-A655CF51385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39C3-5E8E-40A4-890D-CE775B0DB5C6}" type="datetimeFigureOut">
              <a:rPr lang="es-ES" smtClean="0"/>
              <a:pPr/>
              <a:t>11/08/2011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0E8DB-A199-490D-B4DF-A655CF51385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39C3-5E8E-40A4-890D-CE775B0DB5C6}" type="datetimeFigureOut">
              <a:rPr lang="es-ES" smtClean="0"/>
              <a:pPr/>
              <a:t>11/08/2011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0E8DB-A199-490D-B4DF-A655CF51385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0E8DB-A199-490D-B4DF-A655CF51385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39C3-5E8E-40A4-890D-CE775B0DB5C6}" type="datetimeFigureOut">
              <a:rPr lang="es-ES" smtClean="0"/>
              <a:pPr/>
              <a:t>11/08/2011</a:t>
            </a:fld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39C3-5E8E-40A4-890D-CE775B0DB5C6}" type="datetimeFigureOut">
              <a:rPr lang="es-ES" smtClean="0"/>
              <a:pPr/>
              <a:t>11/08/2011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0E8DB-A199-490D-B4DF-A655CF51385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39C3-5E8E-40A4-890D-CE775B0DB5C6}" type="datetimeFigureOut">
              <a:rPr lang="es-ES" smtClean="0"/>
              <a:pPr/>
              <a:t>11/08/2011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0E8DB-A199-490D-B4DF-A655CF51385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CA539C3-5E8E-40A4-890D-CE775B0DB5C6}" type="datetimeFigureOut">
              <a:rPr lang="es-ES" smtClean="0"/>
              <a:pPr/>
              <a:t>11/08/2011</a:t>
            </a:fld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430E8DB-A199-490D-B4DF-A655CF51385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539C3-5E8E-40A4-890D-CE775B0DB5C6}" type="datetimeFigureOut">
              <a:rPr lang="es-ES" smtClean="0"/>
              <a:pPr/>
              <a:t>11/08/2011</a:t>
            </a:fld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30E8DB-A199-490D-B4DF-A655CF51385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CA539C3-5E8E-40A4-890D-CE775B0DB5C6}" type="datetimeFigureOut">
              <a:rPr lang="es-ES" smtClean="0"/>
              <a:pPr/>
              <a:t>11/08/2011</a:t>
            </a:fld>
            <a:endParaRPr lang="es-ES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430E8DB-A199-490D-B4DF-A655CF51385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informaticavictor.webnode.es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gif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image" Target="../media/image5.gif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9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5" Type="http://schemas.openxmlformats.org/officeDocument/2006/relationships/slide" Target="slide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6" Type="http://schemas.openxmlformats.org/officeDocument/2006/relationships/slide" Target="slide2.xml"/><Relationship Id="rId5" Type="http://schemas.openxmlformats.org/officeDocument/2006/relationships/image" Target="../media/image14.gif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5" Type="http://schemas.openxmlformats.org/officeDocument/2006/relationships/slide" Target="slide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Relationship Id="rId5" Type="http://schemas.openxmlformats.org/officeDocument/2006/relationships/slide" Target="slide2.xml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286124"/>
            <a:ext cx="6400800" cy="2352676"/>
          </a:xfrm>
        </p:spPr>
        <p:txBody>
          <a:bodyPr>
            <a:normAutofit lnSpcReduction="10000"/>
          </a:bodyPr>
          <a:lstStyle/>
          <a:p>
            <a:endParaRPr lang="es-ES" dirty="0" smtClean="0"/>
          </a:p>
          <a:p>
            <a:r>
              <a:rPr lang="es-ES" b="1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Alumno: Víctor Gabriel Yausen Rojas</a:t>
            </a:r>
          </a:p>
          <a:p>
            <a:r>
              <a:rPr lang="es-ES" b="1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Pagina Web: </a:t>
            </a:r>
            <a:r>
              <a:rPr lang="es-ES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hlinkClick r:id="rId2"/>
              </a:rPr>
              <a:t>www.informaticavictor.webnode.es</a:t>
            </a:r>
            <a:endParaRPr lang="es-ES" b="1" spc="0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s-ES" b="1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Horario: de 6pm a 8pm</a:t>
            </a:r>
          </a:p>
          <a:p>
            <a:r>
              <a:rPr lang="es-ES" b="1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Profesor: Víctor Espinoza</a:t>
            </a:r>
          </a:p>
          <a:p>
            <a:endParaRPr lang="es-ES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642918"/>
            <a:ext cx="7772400" cy="207170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5" name="4 Elipse"/>
          <p:cNvSpPr/>
          <p:nvPr/>
        </p:nvSpPr>
        <p:spPr>
          <a:xfrm>
            <a:off x="3786182" y="2285992"/>
            <a:ext cx="1357322" cy="1143008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571604" y="1071546"/>
            <a:ext cx="578647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Taller De Office</a:t>
            </a:r>
            <a:br>
              <a:rPr lang="es-ES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es-ES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Microsoft Excel</a:t>
            </a:r>
            <a:endParaRPr lang="es-ES" sz="4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6 Recortar rectángulo de esquina diagonal"/>
          <p:cNvSpPr/>
          <p:nvPr/>
        </p:nvSpPr>
        <p:spPr>
          <a:xfrm>
            <a:off x="6786578" y="1142984"/>
            <a:ext cx="1271590" cy="1143008"/>
          </a:xfrm>
          <a:prstGeom prst="snip2DiagRect">
            <a:avLst/>
          </a:prstGeom>
          <a:blipFill>
            <a:blip r:embed="rId4"/>
            <a:stretch>
              <a:fillRect/>
            </a:stretch>
          </a:blipFill>
          <a:scene3d>
            <a:camera prst="isometricOffAxis2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428604"/>
            <a:ext cx="4059936" cy="5667396"/>
          </a:xfrm>
        </p:spPr>
        <p:txBody>
          <a:bodyPr/>
          <a:lstStyle/>
          <a:p>
            <a:r>
              <a:rPr lang="es-ES" dirty="0" smtClean="0"/>
              <a:t>Función fecha:</a:t>
            </a:r>
          </a:p>
          <a:p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resolver solo se necesita poner la función depende al modelo de fecha que quieras poner:</a:t>
            </a:r>
          </a:p>
          <a:p>
            <a:pPr>
              <a:buFont typeface="Wingdings" pitchFamily="2" charset="2"/>
              <a:buChar char="q"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Hoy(): </a:t>
            </a:r>
          </a:p>
          <a:p>
            <a:pPr>
              <a:buFont typeface="Wingdings" pitchFamily="2" charset="2"/>
              <a:buChar char="q"/>
            </a:pP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q"/>
            </a:pP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q"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FECHA():</a:t>
            </a:r>
          </a:p>
          <a:p>
            <a:pPr>
              <a:buFont typeface="Wingdings" pitchFamily="2" charset="2"/>
              <a:buChar char="q"/>
            </a:pP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q"/>
            </a:pP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q"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AHORA():</a:t>
            </a:r>
          </a:p>
          <a:p>
            <a:pPr>
              <a:buFont typeface="Wingdings" pitchFamily="2" charset="2"/>
              <a:buChar char="q"/>
            </a:pPr>
            <a:endParaRPr lang="es-E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714620"/>
            <a:ext cx="12192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6 Conector recto de flecha"/>
          <p:cNvCxnSpPr/>
          <p:nvPr/>
        </p:nvCxnSpPr>
        <p:spPr>
          <a:xfrm>
            <a:off x="1785918" y="2928934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2786058"/>
            <a:ext cx="1266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5143512"/>
            <a:ext cx="1285884" cy="188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43174" y="5143513"/>
            <a:ext cx="1509509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3" name="12 Conector recto de flecha"/>
          <p:cNvCxnSpPr/>
          <p:nvPr/>
        </p:nvCxnSpPr>
        <p:spPr>
          <a:xfrm>
            <a:off x="1857356" y="5286388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8596" y="3929067"/>
            <a:ext cx="1530151" cy="285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6" name="15 Conector recto de flecha"/>
          <p:cNvCxnSpPr/>
          <p:nvPr/>
        </p:nvCxnSpPr>
        <p:spPr>
          <a:xfrm>
            <a:off x="1857356" y="4071942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643174" y="4000504"/>
            <a:ext cx="1447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17 Elipse"/>
          <p:cNvSpPr/>
          <p:nvPr/>
        </p:nvSpPr>
        <p:spPr>
          <a:xfrm>
            <a:off x="5143504" y="3071810"/>
            <a:ext cx="2286016" cy="2286016"/>
          </a:xfrm>
          <a:prstGeom prst="ellipse">
            <a:avLst/>
          </a:prstGeom>
          <a:blipFill>
            <a:blip r:embed="rId8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Explosión 1"/>
          <p:cNvSpPr/>
          <p:nvPr/>
        </p:nvSpPr>
        <p:spPr>
          <a:xfrm>
            <a:off x="5429256" y="785794"/>
            <a:ext cx="3000396" cy="250033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AHORA LOS EJERCICIOS!!!</a:t>
            </a:r>
            <a:endParaRPr lang="es-E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5429256" y="5643578"/>
            <a:ext cx="1714512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9" action="ppaction://hlinksldjump"/>
              </a:rPr>
              <a:t>TABLA DE CONTENIDO:</a:t>
            </a:r>
            <a:endParaRPr lang="es-E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24520"/>
          </a:xfrm>
        </p:spPr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sz="4000" dirty="0" smtClean="0"/>
              <a:t>Ejercicio 1</a:t>
            </a:r>
          </a:p>
          <a:p>
            <a:r>
              <a:rPr lang="es-ES" sz="4000" dirty="0" smtClean="0"/>
              <a:t>Ejercicio 2</a:t>
            </a:r>
          </a:p>
          <a:p>
            <a:r>
              <a:rPr lang="es-ES" sz="4000" dirty="0" smtClean="0"/>
              <a:t>Ejercicio 3</a:t>
            </a:r>
            <a:endParaRPr lang="es-ES" sz="4000" dirty="0"/>
          </a:p>
        </p:txBody>
      </p:sp>
      <p:pic>
        <p:nvPicPr>
          <p:cNvPr id="4" name="3 Imagen" descr="Mortal Kombat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44" y="1785926"/>
            <a:ext cx="4857784" cy="31432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5" name="4 CuadroTexto"/>
          <p:cNvSpPr txBox="1"/>
          <p:nvPr/>
        </p:nvSpPr>
        <p:spPr>
          <a:xfrm>
            <a:off x="5429256" y="5643578"/>
            <a:ext cx="1714512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3" action="ppaction://hlinksldjump"/>
              </a:rPr>
              <a:t>TABLA DE CONTENIDO:</a:t>
            </a:r>
            <a:endParaRPr lang="es-E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ortar rectángulo de esquina del mismo lado"/>
          <p:cNvSpPr/>
          <p:nvPr/>
        </p:nvSpPr>
        <p:spPr>
          <a:xfrm rot="18748609">
            <a:off x="-177141" y="2461545"/>
            <a:ext cx="6545295" cy="1438632"/>
          </a:xfrm>
          <a:prstGeom prst="snip2Same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8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Gracias!!!!! </a:t>
            </a:r>
            <a:endParaRPr lang="es-ES" sz="8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3" name="2 Imagen" descr="michael.gif"/>
          <p:cNvPicPr>
            <a:picLocks noChangeAspect="1"/>
          </p:cNvPicPr>
          <p:nvPr/>
        </p:nvPicPr>
        <p:blipFill>
          <a:blip r:embed="rId2">
            <a:lum contrast="-20000"/>
          </a:blip>
          <a:stretch>
            <a:fillRect/>
          </a:stretch>
        </p:blipFill>
        <p:spPr>
          <a:xfrm>
            <a:off x="4929190" y="2714620"/>
            <a:ext cx="2857520" cy="242889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00034" y="2000240"/>
            <a:ext cx="8229600" cy="3333760"/>
          </a:xfrm>
        </p:spPr>
        <p:txBody>
          <a:bodyPr/>
          <a:lstStyle/>
          <a:p>
            <a:pPr algn="just"/>
            <a:r>
              <a:rPr lang="es-ES" b="1" dirty="0" smtClean="0">
                <a:hlinkClick r:id="rId2" action="ppaction://hlinksldjump"/>
              </a:rPr>
              <a:t>Concepto de la Aplicación(Microsoft Excel)</a:t>
            </a:r>
            <a:endParaRPr lang="es-ES" b="1" dirty="0" smtClean="0"/>
          </a:p>
          <a:p>
            <a:pPr algn="just"/>
            <a:r>
              <a:rPr lang="es-ES" b="1" dirty="0" smtClean="0">
                <a:hlinkClick r:id="rId3" action="ppaction://hlinksldjump"/>
              </a:rPr>
              <a:t>Conceptos del Tema – Funciones de Excel</a:t>
            </a:r>
            <a:endParaRPr lang="es-ES" b="1" dirty="0" smtClean="0"/>
          </a:p>
          <a:p>
            <a:pPr algn="just"/>
            <a:r>
              <a:rPr lang="es-ES" b="1" dirty="0" smtClean="0">
                <a:hlinkClick r:id="rId4" action="ppaction://hlinksldjump"/>
              </a:rPr>
              <a:t>Procesos</a:t>
            </a:r>
            <a:endParaRPr lang="es-ES" b="1" dirty="0" smtClean="0"/>
          </a:p>
          <a:p>
            <a:pPr algn="just"/>
            <a:r>
              <a:rPr lang="es-ES" b="1" dirty="0" smtClean="0">
                <a:hlinkClick r:id="rId5" action="ppaction://hlinksldjump"/>
              </a:rPr>
              <a:t>Ejemplos</a:t>
            </a:r>
            <a:endParaRPr lang="es-ES" b="1" dirty="0" smtClean="0"/>
          </a:p>
          <a:p>
            <a:pPr algn="just"/>
            <a:r>
              <a:rPr lang="es-ES" b="1" dirty="0" smtClean="0">
                <a:hlinkClick r:id="rId6" action="ppaction://hlinksldjump"/>
              </a:rPr>
              <a:t>Ejercicios</a:t>
            </a:r>
            <a:endParaRPr lang="es-ES" b="1" dirty="0" smtClean="0"/>
          </a:p>
          <a:p>
            <a:pPr algn="just">
              <a:buNone/>
            </a:pPr>
            <a:endParaRPr lang="es-ES" b="1" dirty="0" smtClean="0"/>
          </a:p>
          <a:p>
            <a:endParaRPr lang="es-ES" b="1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800" b="1" dirty="0" smtClean="0"/>
              <a:t>TABLA DE CONTENIDO</a:t>
            </a:r>
            <a:r>
              <a:rPr lang="es-ES" sz="4800" dirty="0" smtClean="0"/>
              <a:t>:</a:t>
            </a:r>
            <a:endParaRPr lang="es-ES" sz="4800" dirty="0"/>
          </a:p>
        </p:txBody>
      </p:sp>
      <p:sp>
        <p:nvSpPr>
          <p:cNvPr id="4" name="3 Rectángulo redondeado"/>
          <p:cNvSpPr/>
          <p:nvPr/>
        </p:nvSpPr>
        <p:spPr>
          <a:xfrm>
            <a:off x="5500694" y="3286124"/>
            <a:ext cx="2071702" cy="1785950"/>
          </a:xfrm>
          <a:prstGeom prst="roundRect">
            <a:avLst/>
          </a:prstGeom>
          <a:blipFill>
            <a:blip r:embed="rId7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¿Qué es Excel?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s-ES_tradnl" b="1" dirty="0" smtClean="0">
                <a:latin typeface="Bell MT" pitchFamily="18" charset="0"/>
              </a:rPr>
              <a:t>Excel es uno de los productos estrellas de Microsoft Office. Excel, no es más que una hoja de cálculo, la cual contiene aproximadamente 65.000 líneas, 256 hojas por carpeta y 256 columnas.</a:t>
            </a:r>
            <a:endParaRPr lang="es-ES" b="1" dirty="0" smtClean="0">
              <a:latin typeface="Bell MT" pitchFamily="18" charset="0"/>
            </a:endParaRPr>
          </a:p>
          <a:p>
            <a:pPr algn="just"/>
            <a:r>
              <a:rPr lang="es-PE" b="1" dirty="0" smtClean="0">
                <a:latin typeface="Bell MT" pitchFamily="18" charset="0"/>
              </a:rPr>
              <a:t>Lo que realiza esta hoja de cálculo, o sea Excel, son ejercicios aritméticos. Como por ejemplo, balances, cálculos de calificaciones escolares o universitarias y todo aquello similar a estos procedimientos</a:t>
            </a:r>
            <a:endParaRPr lang="es-ES" b="1" dirty="0">
              <a:latin typeface="Bell MT" pitchFamily="18" charset="0"/>
            </a:endParaRPr>
          </a:p>
        </p:txBody>
      </p:sp>
      <p:pic>
        <p:nvPicPr>
          <p:cNvPr id="5" name="4 Marcador de contenido" descr="Excel2010snap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285992"/>
            <a:ext cx="4059238" cy="2902029"/>
          </a:xfrm>
        </p:spPr>
      </p:pic>
      <p:sp>
        <p:nvSpPr>
          <p:cNvPr id="6" name="5 CuadroTexto"/>
          <p:cNvSpPr txBox="1"/>
          <p:nvPr/>
        </p:nvSpPr>
        <p:spPr>
          <a:xfrm>
            <a:off x="5429256" y="5643578"/>
            <a:ext cx="1714512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3" action="ppaction://hlinksldjump"/>
              </a:rPr>
              <a:t>TABLA DE CONTENIDO:</a:t>
            </a:r>
            <a:endParaRPr lang="es-E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Funciones de Excel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Funciones Estadísticas:</a:t>
            </a:r>
          </a:p>
          <a:p>
            <a:pPr>
              <a:buFont typeface="Wingdings" pitchFamily="2" charset="2"/>
              <a:buChar char="q"/>
            </a:pPr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Contara (rango): cuenta cuantos valores no vacios hay en el rango.</a:t>
            </a:r>
          </a:p>
          <a:p>
            <a:pPr lvl="0">
              <a:buFont typeface="Wingdings" pitchFamily="2" charset="2"/>
              <a:buChar char="q"/>
            </a:pPr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Contar. si (rango; condición): cuenta el número de celdas no vacías cumpliendo la condición dada.</a:t>
            </a:r>
          </a:p>
          <a:p>
            <a:pPr>
              <a:buFont typeface="Wingdings" pitchFamily="2" charset="2"/>
              <a:buChar char="q"/>
            </a:pPr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Sumar. Si (rango; criterio; rango de suma): suma los componentes del rango de suma que cumplan con el criterio indicado en la columna rango.</a:t>
            </a:r>
          </a:p>
          <a:p>
            <a:endParaRPr lang="es-ES" sz="2000" dirty="0" smtClean="0"/>
          </a:p>
          <a:p>
            <a:endParaRPr lang="es-ES" dirty="0"/>
          </a:p>
        </p:txBody>
      </p:sp>
      <p:pic>
        <p:nvPicPr>
          <p:cNvPr id="5" name="4 Marcador de contenido" descr="excel-funcion-sumar-si.gif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000240"/>
            <a:ext cx="4059238" cy="3071834"/>
          </a:xfrm>
        </p:spPr>
      </p:pic>
      <p:sp>
        <p:nvSpPr>
          <p:cNvPr id="7" name="6 CuadroTexto"/>
          <p:cNvSpPr txBox="1"/>
          <p:nvPr/>
        </p:nvSpPr>
        <p:spPr>
          <a:xfrm>
            <a:off x="5429256" y="5643578"/>
            <a:ext cx="1714512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3" action="ppaction://hlinksldjump"/>
              </a:rPr>
              <a:t>TABLA DE CONTENIDO:</a:t>
            </a:r>
            <a:endParaRPr lang="es-E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Ejemplos: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 smtClean="0"/>
              <a:t>CONTARA:</a:t>
            </a:r>
          </a:p>
          <a:p>
            <a:r>
              <a:rPr lang="es-ES" sz="2000" dirty="0" smtClean="0"/>
              <a:t>Se le pide el numero de alumnos </a:t>
            </a:r>
          </a:p>
          <a:p>
            <a:r>
              <a:rPr lang="es-ES" sz="2000" dirty="0" smtClean="0"/>
              <a:t>Activaremos la función</a:t>
            </a:r>
          </a:p>
          <a:p>
            <a:endParaRPr lang="es-ES" dirty="0" smtClean="0"/>
          </a:p>
        </p:txBody>
      </p:sp>
      <p:pic>
        <p:nvPicPr>
          <p:cNvPr id="5" name="4 Marcador de contenido" descr="CONTARA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14348" y="3071810"/>
            <a:ext cx="3429024" cy="2143140"/>
          </a:xfrm>
        </p:spPr>
      </p:pic>
      <p:sp>
        <p:nvSpPr>
          <p:cNvPr id="7" name="6 CuadroTexto"/>
          <p:cNvSpPr txBox="1"/>
          <p:nvPr/>
        </p:nvSpPr>
        <p:spPr>
          <a:xfrm>
            <a:off x="4786314" y="1785926"/>
            <a:ext cx="35004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Luego seleccionaremos el rango dado osea el de los alumnos:</a:t>
            </a:r>
          </a:p>
          <a:p>
            <a:endParaRPr lang="es-ES" dirty="0"/>
          </a:p>
        </p:txBody>
      </p:sp>
      <p:pic>
        <p:nvPicPr>
          <p:cNvPr id="8" name="7 Imagen" descr="contara 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0694" y="2500307"/>
            <a:ext cx="1637240" cy="1357321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4929190" y="4143380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Y listo…. El numero de alumnos aparecerá al instante:</a:t>
            </a:r>
            <a:endParaRPr lang="es-ES" dirty="0"/>
          </a:p>
        </p:txBody>
      </p:sp>
      <p:pic>
        <p:nvPicPr>
          <p:cNvPr id="10" name="9 Imagen" descr="contara 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2132" y="4929198"/>
            <a:ext cx="1933575" cy="1123950"/>
          </a:xfrm>
          <a:prstGeom prst="rect">
            <a:avLst/>
          </a:prstGeom>
        </p:spPr>
      </p:pic>
      <p:sp>
        <p:nvSpPr>
          <p:cNvPr id="11" name="10 CuadroTexto"/>
          <p:cNvSpPr txBox="1"/>
          <p:nvPr/>
        </p:nvSpPr>
        <p:spPr>
          <a:xfrm>
            <a:off x="3500430" y="5857892"/>
            <a:ext cx="1714512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5" action="ppaction://hlinksldjump"/>
              </a:rPr>
              <a:t>TABLA DE CONTENIDO:</a:t>
            </a:r>
            <a:endParaRPr lang="es-E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785794"/>
            <a:ext cx="4059936" cy="5310206"/>
          </a:xfrm>
        </p:spPr>
        <p:txBody>
          <a:bodyPr>
            <a:normAutofit lnSpcReduction="10000"/>
          </a:bodyPr>
          <a:lstStyle/>
          <a:p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para terminar damos enter y dará el resultado según el criterio:</a:t>
            </a:r>
          </a:p>
          <a:p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Siempre es necesario colocar las “comillas” cuanto escribes el texto( con números no es necesario)</a:t>
            </a: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571744"/>
            <a:ext cx="1214446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CuadroTexto"/>
          <p:cNvSpPr txBox="1"/>
          <p:nvPr/>
        </p:nvSpPr>
        <p:spPr>
          <a:xfrm>
            <a:off x="500034" y="642918"/>
            <a:ext cx="35004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este caso trabajaremos la función CONTAR.SI:</a:t>
            </a:r>
          </a:p>
          <a:p>
            <a:pPr algn="just"/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Seleccionaremos el rango y como pide  la misma función tenemos que dar una condición: “sistemas”: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5000636"/>
            <a:ext cx="31337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2000240"/>
            <a:ext cx="2228852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13 Elipse"/>
          <p:cNvSpPr/>
          <p:nvPr/>
        </p:nvSpPr>
        <p:spPr>
          <a:xfrm>
            <a:off x="4786314" y="3286124"/>
            <a:ext cx="1571636" cy="1143008"/>
          </a:xfrm>
          <a:prstGeom prst="ellipse">
            <a:avLst/>
          </a:prstGeom>
          <a:blipFill>
            <a:blip r:embed="rId5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5786446" y="5786454"/>
            <a:ext cx="1714512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6" action="ppaction://hlinksldjump"/>
              </a:rPr>
              <a:t>TABLA DE CONTENIDO:</a:t>
            </a:r>
            <a:endParaRPr lang="es-E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642918"/>
            <a:ext cx="4059936" cy="5453082"/>
          </a:xfrm>
        </p:spPr>
        <p:txBody>
          <a:bodyPr>
            <a:normAutofit/>
          </a:bodyPr>
          <a:lstStyle/>
          <a:p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Ahora vamos con la función SUMAR.SI:</a:t>
            </a:r>
          </a:p>
          <a:p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igual que contar. si esta función pide un criterio o condición pero a diferencia de este también pide un rango de suma osea la operación especifica que quieras resolver:</a:t>
            </a:r>
          </a:p>
          <a:p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ejemplo quiere el total de la línea de válvula(“V”) para ello haremos lo sgt.:</a:t>
            </a:r>
          </a:p>
          <a:p>
            <a:pPr>
              <a:buNone/>
            </a:pPr>
            <a:endParaRPr lang="es-E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3286124"/>
            <a:ext cx="3357586" cy="150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571480"/>
            <a:ext cx="292895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6 Conector recto de flecha"/>
          <p:cNvCxnSpPr/>
          <p:nvPr/>
        </p:nvCxnSpPr>
        <p:spPr>
          <a:xfrm rot="5400000" flipH="1" flipV="1">
            <a:off x="3357554" y="5429264"/>
            <a:ext cx="1285884" cy="71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4786314" y="1142984"/>
            <a:ext cx="34290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Primero seleccionamos el rango de la “Línea”, luego con el criterio en comillas “v” y por ultimo el rango de la suma, es decir  “VENTAS BRUTAS”  luego damos enter y  aparecerá inmediatamente la respuesta.</a:t>
            </a:r>
          </a:p>
          <a:p>
            <a:endParaRPr lang="es-E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8" y="3357562"/>
            <a:ext cx="2928959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CuadroTexto"/>
          <p:cNvSpPr txBox="1"/>
          <p:nvPr/>
        </p:nvSpPr>
        <p:spPr>
          <a:xfrm>
            <a:off x="5500694" y="5643578"/>
            <a:ext cx="1714512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5" action="ppaction://hlinksldjump"/>
              </a:rPr>
              <a:t>TABLA DE CONTENIDO:</a:t>
            </a:r>
            <a:endParaRPr lang="es-E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714356"/>
            <a:ext cx="4059936" cy="5381644"/>
          </a:xfrm>
        </p:spPr>
        <p:txBody>
          <a:bodyPr>
            <a:normAutofit lnSpcReduction="10000"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Funciones Lógicas:</a:t>
            </a:r>
          </a:p>
          <a:p>
            <a:pPr>
              <a:buFont typeface="Wingdings" pitchFamily="2" charset="2"/>
              <a:buChar char="q"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(prueba lógica; valor_si_verdadero; valor_si_falso):</a:t>
            </a:r>
          </a:p>
          <a:p>
            <a:pPr>
              <a:buFont typeface="Wingdings" pitchFamily="2" charset="2"/>
              <a:buChar char="q"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Devuelve un valor si la condición especificada es VERDADERO y otro valor si dicho argumento es FALSO.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Funciones de fecha:</a:t>
            </a:r>
          </a:p>
          <a:p>
            <a:pPr>
              <a:buFont typeface="Wingdings" pitchFamily="2" charset="2"/>
              <a:buChar char="q"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Ahora (): devuelve la fecha y hora actuales.</a:t>
            </a:r>
          </a:p>
          <a:p>
            <a:pPr>
              <a:buFont typeface="Wingdings" pitchFamily="2" charset="2"/>
              <a:buChar char="q"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Hoy (): devuelve la fecha actual (sin la hora)</a:t>
            </a:r>
          </a:p>
          <a:p>
            <a:pPr>
              <a:buFont typeface="Wingdings" pitchFamily="2" charset="2"/>
              <a:buChar char="q"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Fecha (): te muestra el formato de fecha indicado como del programa Excel.</a:t>
            </a:r>
          </a:p>
          <a:p>
            <a:pPr>
              <a:buFont typeface="Wingdings" pitchFamily="2" charset="2"/>
              <a:buChar char="q"/>
            </a:pPr>
            <a:endParaRPr lang="es-ES" sz="2000" b="1" dirty="0" smtClean="0"/>
          </a:p>
          <a:p>
            <a:pPr>
              <a:buFont typeface="Wingdings" pitchFamily="2" charset="2"/>
              <a:buChar char="q"/>
            </a:pPr>
            <a:endParaRPr lang="es-ES" dirty="0"/>
          </a:p>
        </p:txBody>
      </p:sp>
      <p:pic>
        <p:nvPicPr>
          <p:cNvPr id="5" name="4 Marcador de contenido" descr="fecha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643570" y="3643314"/>
            <a:ext cx="2220115" cy="1928826"/>
          </a:xfrm>
        </p:spPr>
      </p:pic>
      <p:pic>
        <p:nvPicPr>
          <p:cNvPr id="6" name="5 Imagen" descr="s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928670"/>
            <a:ext cx="3786198" cy="2143128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3929058" y="5715016"/>
            <a:ext cx="1714512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4" action="ppaction://hlinksldjump"/>
              </a:rPr>
              <a:t>TABLA DE CONTENIDO:</a:t>
            </a:r>
            <a:endParaRPr lang="es-E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Ejemplos</a:t>
            </a:r>
            <a:endParaRPr lang="es-E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00034" y="1500174"/>
            <a:ext cx="4059936" cy="4714876"/>
          </a:xfrm>
        </p:spPr>
        <p:txBody>
          <a:bodyPr/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Función si:</a:t>
            </a:r>
          </a:p>
          <a:p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q"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 tendrás q resolver según el PF(promedio final) y poner “APROBADO” si  su PF es mayor a 13 caso contrario se deberá poner  “DESAPROBADO”</a:t>
            </a:r>
          </a:p>
          <a:p>
            <a:pPr>
              <a:buFont typeface="Wingdings" pitchFamily="2" charset="2"/>
              <a:buChar char="q"/>
            </a:pPr>
            <a:endParaRPr lang="es-ES" sz="2000" dirty="0" smtClean="0"/>
          </a:p>
          <a:p>
            <a:endParaRPr lang="es-ES" dirty="0" smtClean="0"/>
          </a:p>
          <a:p>
            <a:pPr>
              <a:buNone/>
            </a:pPr>
            <a:endParaRPr lang="es-E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000240"/>
            <a:ext cx="2071702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6 Conector recto de flecha"/>
          <p:cNvCxnSpPr/>
          <p:nvPr/>
        </p:nvCxnSpPr>
        <p:spPr>
          <a:xfrm flipV="1">
            <a:off x="2214546" y="5500702"/>
            <a:ext cx="1571636" cy="214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4643438" y="1500174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ello pondrás: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857364"/>
            <a:ext cx="278608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11 CuadroTexto"/>
          <p:cNvSpPr txBox="1"/>
          <p:nvPr/>
        </p:nvSpPr>
        <p:spPr>
          <a:xfrm>
            <a:off x="4643438" y="2643182"/>
            <a:ext cx="378621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que quiere decir es que si el promedio final en este caso “L6”es mayor o igual(&gt;=) a 13 estará “APROBADO”, caso contrario será “DESAPROBADO” donde si cumple la  función, al dar enter tendrá que salir…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4500570"/>
            <a:ext cx="2000264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13 CuadroTexto"/>
          <p:cNvSpPr txBox="1"/>
          <p:nvPr/>
        </p:nvSpPr>
        <p:spPr>
          <a:xfrm>
            <a:off x="3571868" y="5786454"/>
            <a:ext cx="1714512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5" action="ppaction://hlinksldjump"/>
              </a:rPr>
              <a:t>TABLA DE CONTENIDO:</a:t>
            </a:r>
            <a:endParaRPr lang="es-E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190</TotalTime>
  <Words>557</Words>
  <Application>Microsoft Office PowerPoint</Application>
  <PresentationFormat>Presentación en pantalla (4:3)</PresentationFormat>
  <Paragraphs>91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Papel</vt:lpstr>
      <vt:lpstr>   </vt:lpstr>
      <vt:lpstr>TABLA DE CONTENIDO:</vt:lpstr>
      <vt:lpstr>¿Qué es Excel?</vt:lpstr>
      <vt:lpstr>Funciones de Excel</vt:lpstr>
      <vt:lpstr>Ejemplos:</vt:lpstr>
      <vt:lpstr>Diapositiva 6</vt:lpstr>
      <vt:lpstr>Diapositiva 7</vt:lpstr>
      <vt:lpstr>Diapositiva 8</vt:lpstr>
      <vt:lpstr>Ejemplos</vt:lpstr>
      <vt:lpstr>Diapositiva 10</vt:lpstr>
      <vt:lpstr>Diapositiva 11</vt:lpstr>
      <vt:lpstr>Diapositiva 12</vt:lpstr>
    </vt:vector>
  </TitlesOfParts>
  <Company>EvoSistemasGP®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Office Microsoft Excel  </dc:title>
  <dc:creator>/-/ GP /-/</dc:creator>
  <cp:lastModifiedBy>/-/ GP /-/</cp:lastModifiedBy>
  <cp:revision>25</cp:revision>
  <dcterms:created xsi:type="dcterms:W3CDTF">2011-08-09T07:35:07Z</dcterms:created>
  <dcterms:modified xsi:type="dcterms:W3CDTF">2011-08-12T00:37:25Z</dcterms:modified>
</cp:coreProperties>
</file>